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619E"/>
    <a:srgbClr val="4783A0"/>
    <a:srgbClr val="032644"/>
    <a:srgbClr val="93BFD4"/>
    <a:srgbClr val="DAD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7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00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C5F6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9939"/>
            <a:ext cx="14630400" cy="8229600"/>
          </a:xfrm>
          <a:prstGeom prst="rect">
            <a:avLst/>
          </a:prstGeom>
          <a:solidFill>
            <a:srgbClr val="2C5F6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98909" y="1140023"/>
            <a:ext cx="9232583" cy="115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50"/>
              </a:lnSpc>
              <a:buNone/>
            </a:pPr>
            <a:r>
              <a:rPr lang="en-US" sz="7250" b="1" dirty="0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PsycoERP:</a:t>
            </a:r>
            <a:endParaRPr lang="en-US" sz="7250" dirty="0"/>
          </a:p>
        </p:txBody>
      </p:sp>
      <p:sp>
        <p:nvSpPr>
          <p:cNvPr id="5" name="Text 2"/>
          <p:cNvSpPr/>
          <p:nvPr/>
        </p:nvSpPr>
        <p:spPr>
          <a:xfrm>
            <a:off x="1085969" y="2570917"/>
            <a:ext cx="12458462" cy="115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50"/>
              </a:lnSpc>
              <a:buNone/>
            </a:pPr>
            <a:r>
              <a:rPr lang="en-US" sz="7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Evolución de tu Consulta</a:t>
            </a:r>
            <a:endParaRPr lang="en-US" sz="7250" dirty="0"/>
          </a:p>
        </p:txBody>
      </p:sp>
      <p:sp>
        <p:nvSpPr>
          <p:cNvPr id="6" name="Text 3"/>
          <p:cNvSpPr/>
          <p:nvPr/>
        </p:nvSpPr>
        <p:spPr>
          <a:xfrm>
            <a:off x="718066" y="4001810"/>
            <a:ext cx="13194268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22852" y="5163963"/>
            <a:ext cx="5184577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 personalizada para Mireia Lloret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18066" y="5492591"/>
            <a:ext cx="1319426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Septiembre 2025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18066" y="5995630"/>
            <a:ext cx="13194268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18066" y="6794063"/>
            <a:ext cx="1319426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4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Presentado por: Alejandro </a:t>
            </a:r>
            <a:r>
              <a:rPr lang="en-US" sz="145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Martínez</a:t>
            </a:r>
            <a:r>
              <a:rPr lang="en-US" sz="145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&amp; David Guerrero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350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 día en la vida de una psicóloga moderna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377321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¿Te suena familiar esta rutina diaria que consume tu tiempo y energía?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3033832"/>
            <a:ext cx="121087" cy="1615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6925" y="2964537"/>
            <a:ext cx="335541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08:30 - Revisar agenda en eHolo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3621048"/>
            <a:ext cx="121087" cy="1615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16925" y="3551753"/>
            <a:ext cx="538448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08:45 - WhatsApp manual recordatorios uno por uno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4208264"/>
            <a:ext cx="121087" cy="1615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16925" y="4138970"/>
            <a:ext cx="48833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17:00 - Facturar sesión por sesión manualmente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4795480"/>
            <a:ext cx="121087" cy="1615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16925" y="4726186"/>
            <a:ext cx="53494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20:00 - Buscar información entre múltiples pestañas</a:t>
            </a:r>
            <a:endParaRPr lang="en-US" sz="16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5382697"/>
            <a:ext cx="121087" cy="16156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116925" y="5313402"/>
            <a:ext cx="34567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21:00 - Calcular ingresos en Excel</a:t>
            </a:r>
            <a:endParaRPr lang="en-US" sz="1650" dirty="0"/>
          </a:p>
        </p:txBody>
      </p:sp>
      <p:sp>
        <p:nvSpPr>
          <p:cNvPr id="15" name="Text 7"/>
          <p:cNvSpPr/>
          <p:nvPr/>
        </p:nvSpPr>
        <p:spPr>
          <a:xfrm>
            <a:off x="793790" y="5900618"/>
            <a:ext cx="75564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Recordatorios manuales, facturación individual y búsqueda de información fragmentada están consumiendo tu productividad profesional.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793790" y="7177445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¡Descubre la solución organizada!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788914"/>
            <a:ext cx="13042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Presentamos: </a:t>
            </a:r>
            <a:r>
              <a:rPr lang="en-US" sz="4450" b="1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PsycoERP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1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es otro software genérico. Es TU herramienta, diseñada para TI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6937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80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Producto propio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29422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dependes de </a:t>
            </a:r>
            <a:r>
              <a:rPr lang="en-US" sz="175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suscripción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6937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80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 límites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29422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Pacientes y sesiones ilimitados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56937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803809"/>
            <a:ext cx="2900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 personalizable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29422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detalle adaptado a ti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1837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352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Inversión única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584323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Pagas una vez, tuyo para siempre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62982" y="5352812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Automatización total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2982" y="584323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tiempo vale oro</a:t>
            </a:r>
            <a:endParaRPr lang="en-US" sz="175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2642574" y="7682948"/>
            <a:ext cx="1888435" cy="467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569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Diseñado para tu realidad específica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17181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ERP es más que un software; es una extensión de tu práctica, adaptándose a cada necesidad.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2956441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7FB06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3790" y="2956441"/>
            <a:ext cx="91440" cy="1381482"/>
          </a:xfrm>
          <a:prstGeom prst="roundRect">
            <a:avLst>
              <a:gd name="adj" fmla="val 83349"/>
            </a:avLst>
          </a:prstGeom>
          <a:solidFill>
            <a:srgbClr val="7FB069"/>
          </a:solidFill>
          <a:ln/>
        </p:spPr>
      </p:sp>
      <p:sp>
        <p:nvSpPr>
          <p:cNvPr id="7" name="Text 4"/>
          <p:cNvSpPr/>
          <p:nvPr/>
        </p:nvSpPr>
        <p:spPr>
          <a:xfrm>
            <a:off x="1089541" y="3160752"/>
            <a:ext cx="232219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 Personalizable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89541" y="3553063"/>
            <a:ext cx="705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aspecto, desde la interfaz hasta los campos de datos, se adapta a tus preferencias únicas.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93790" y="4519374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7FB06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93790" y="4519374"/>
            <a:ext cx="91440" cy="1381482"/>
          </a:xfrm>
          <a:prstGeom prst="roundRect">
            <a:avLst>
              <a:gd name="adj" fmla="val 83349"/>
            </a:avLst>
          </a:prstGeom>
          <a:solidFill>
            <a:srgbClr val="7FB069"/>
          </a:solidFill>
          <a:ln/>
        </p:spPr>
      </p:sp>
      <p:sp>
        <p:nvSpPr>
          <p:cNvPr id="11" name="Text 8"/>
          <p:cNvSpPr/>
          <p:nvPr/>
        </p:nvSpPr>
        <p:spPr>
          <a:xfrm>
            <a:off x="1089541" y="472368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Interfaz a tu medida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89541" y="5115997"/>
            <a:ext cx="705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¿Prefieres azul en lugar de verde? ¡Un clic y listo! Ajusta colores y disposición a tu gusto.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93790" y="6082308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7FB06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93790" y="6082308"/>
            <a:ext cx="91440" cy="1381482"/>
          </a:xfrm>
          <a:prstGeom prst="roundRect">
            <a:avLst>
              <a:gd name="adj" fmla="val 83349"/>
            </a:avLst>
          </a:prstGeom>
          <a:solidFill>
            <a:srgbClr val="7FB069"/>
          </a:solidFill>
          <a:ln/>
        </p:spPr>
      </p:sp>
      <p:sp>
        <p:nvSpPr>
          <p:cNvPr id="15" name="Text 12"/>
          <p:cNvSpPr/>
          <p:nvPr/>
        </p:nvSpPr>
        <p:spPr>
          <a:xfrm>
            <a:off x="1089541" y="6286619"/>
            <a:ext cx="435673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Campos específicos para tus pacientes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89541" y="6678930"/>
            <a:ext cx="705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Cada detalle que necesites registrar, sea clínico o administrativo, se añade y funciona perfectamente.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8784"/>
            <a:ext cx="1138987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Libertad total vs Prisión digital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2731889" y="183320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eHolo - Limitaciones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93790" y="2447568"/>
            <a:ext cx="5586055" cy="240983"/>
          </a:xfrm>
          <a:prstGeom prst="roundRect">
            <a:avLst>
              <a:gd name="adj" fmla="val 336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447568"/>
            <a:ext cx="1843326" cy="240983"/>
          </a:xfrm>
          <a:prstGeom prst="roundRect">
            <a:avLst>
              <a:gd name="adj" fmla="val 33603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6524387" y="2447568"/>
            <a:ext cx="555665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33%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93790" y="292941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 Estándar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93790" y="3423404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pacientes máximo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93790" y="4213622"/>
            <a:ext cx="5609511" cy="240983"/>
          </a:xfrm>
          <a:prstGeom prst="roundRect">
            <a:avLst>
              <a:gd name="adj" fmla="val 336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93790" y="4213622"/>
            <a:ext cx="4207073" cy="240983"/>
          </a:xfrm>
          <a:prstGeom prst="roundRect">
            <a:avLst>
              <a:gd name="adj" fmla="val 33603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6547842" y="4213622"/>
            <a:ext cx="532209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75%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93790" y="469546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 Avanzado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93790" y="518945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 pacientes máximo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93790" y="5979676"/>
            <a:ext cx="5468303" cy="240983"/>
          </a:xfrm>
          <a:prstGeom prst="roundRect">
            <a:avLst>
              <a:gd name="adj" fmla="val 336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93790" y="5979676"/>
            <a:ext cx="5468303" cy="240983"/>
          </a:xfrm>
          <a:prstGeom prst="roundRect">
            <a:avLst>
              <a:gd name="adj" fmla="val 33603"/>
            </a:avLst>
          </a:prstGeom>
          <a:solidFill>
            <a:srgbClr val="4950BC"/>
          </a:solidFill>
          <a:ln/>
        </p:spPr>
      </p:sp>
      <p:sp>
        <p:nvSpPr>
          <p:cNvPr id="16" name="Text 14"/>
          <p:cNvSpPr/>
          <p:nvPr/>
        </p:nvSpPr>
        <p:spPr>
          <a:xfrm>
            <a:off x="6406634" y="5979676"/>
            <a:ext cx="673418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93790" y="64615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Premium €68/mes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93790" y="695551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funciones básicas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9218414" y="1833205"/>
            <a:ext cx="29652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Nuestro ERP - Sin Límites</a:t>
            </a:r>
            <a:endParaRPr lang="en-US" sz="18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68" y="2351246"/>
            <a:ext cx="481965" cy="481965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280916" y="246566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Pacientes ∞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8280916" y="2959656"/>
            <a:ext cx="5563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Crece sin restricciones</a:t>
            </a:r>
            <a:endParaRPr lang="en-US" sz="1500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968" y="3653552"/>
            <a:ext cx="481965" cy="481965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8280916" y="376797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Sesiones ∞</a:t>
            </a:r>
            <a:endParaRPr lang="en-US" sz="1850" dirty="0"/>
          </a:p>
        </p:txBody>
      </p:sp>
      <p:sp>
        <p:nvSpPr>
          <p:cNvPr id="25" name="Text 21"/>
          <p:cNvSpPr/>
          <p:nvPr/>
        </p:nvSpPr>
        <p:spPr>
          <a:xfrm>
            <a:off x="8280916" y="4261961"/>
            <a:ext cx="5563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 todo tu trabajo</a:t>
            </a:r>
            <a:endParaRPr lang="en-US" sz="150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968" y="4955858"/>
            <a:ext cx="481965" cy="48196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8280916" y="507027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Precio extra €0</a:t>
            </a:r>
            <a:endParaRPr lang="en-US" sz="1850" dirty="0"/>
          </a:p>
        </p:txBody>
      </p:sp>
      <p:sp>
        <p:nvSpPr>
          <p:cNvPr id="28" name="Text 23"/>
          <p:cNvSpPr/>
          <p:nvPr/>
        </p:nvSpPr>
        <p:spPr>
          <a:xfrm>
            <a:off x="8280916" y="5564267"/>
            <a:ext cx="5563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inversión, libertad total</a:t>
            </a:r>
            <a:endParaRPr lang="en-US" sz="15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2642574" y="7682948"/>
            <a:ext cx="1888435" cy="467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960"/>
            <a:ext cx="620113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 nuevo día a día transformado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443633"/>
            <a:ext cx="22860" cy="4740831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683216" y="1610797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136606" y="1443633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96137" y="147339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536758" y="14981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08:30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1841421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Abres TU ERP, toda la información centralizada y actualizada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0934" y="2563416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136606" y="2396252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96137" y="242601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108990" y="24507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08:31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108990" y="2794040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Recordatorios ya enviados automáticamente durante la noche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683216" y="3384471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136606" y="321730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96137" y="324707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536758" y="327183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17:00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3615095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Facturas generadas con un click para todas las sesiones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0934" y="4205645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136606" y="4038481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96137" y="4068247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8108990" y="409301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20:00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108990" y="4436269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Información del paciente disponible al instante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683216" y="5026819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6606" y="4859655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96137" y="488942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4536758" y="491418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21:00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93790" y="5257443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Ingresos y estadísticas calculados automáticamente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3063954" y="6422588"/>
            <a:ext cx="8502372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60 minutos recuperados diarios</a:t>
            </a:r>
            <a:endParaRPr lang="en-US" sz="4300" dirty="0"/>
          </a:p>
        </p:txBody>
      </p:sp>
      <p:sp>
        <p:nvSpPr>
          <p:cNvPr id="30" name="Text 28"/>
          <p:cNvSpPr/>
          <p:nvPr/>
        </p:nvSpPr>
        <p:spPr>
          <a:xfrm>
            <a:off x="793790" y="734544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Nuevo enfoque: En tus pacientes, no en tareas administrativas</a:t>
            </a:r>
            <a:endParaRPr lang="en-US" sz="125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12642574" y="7682948"/>
            <a:ext cx="1888435" cy="467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9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Diseñado para tu realidad específica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97148"/>
            <a:ext cx="1134070" cy="21688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23962"/>
            <a:ext cx="5990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Escenario: Fin de mes - Facturación masiva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1438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Seleccionas Clínica A → 15 pacientes marcados → Un click → 15 facturas generadas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4476274"/>
            <a:ext cx="6195536" cy="362903"/>
          </a:xfrm>
          <a:prstGeom prst="rect">
            <a:avLst/>
          </a:prstGeom>
          <a:solidFill>
            <a:srgbClr val="DADBF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Tiempo: 2 minutos vs 2 horas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65990"/>
            <a:ext cx="1134070" cy="20241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5292804"/>
            <a:ext cx="61955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Escenario: Lunes - Recordatorios automáticos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54674" y="613755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detecta citas del día → Mensajes automáticos enviados → Tu intervención: Cero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039" y="546854"/>
            <a:ext cx="7751921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Oferta Especial - Primera Cliente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696039" y="1144548"/>
            <a:ext cx="7751921" cy="549116"/>
          </a:xfrm>
          <a:prstGeom prst="roundRect">
            <a:avLst>
              <a:gd name="adj" fmla="val 9888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49" y="1253431"/>
            <a:ext cx="390146" cy="3119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5973" y="1305997"/>
            <a:ext cx="720280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ti, Mireia, como nuestra primera cliente</a:t>
            </a:r>
            <a:endParaRPr lang="en-US" sz="1200" dirty="0"/>
          </a:p>
        </p:txBody>
      </p:sp>
      <p:sp>
        <p:nvSpPr>
          <p:cNvPr id="7" name="Shape 3"/>
          <p:cNvSpPr/>
          <p:nvPr/>
        </p:nvSpPr>
        <p:spPr>
          <a:xfrm>
            <a:off x="696039" y="1839039"/>
            <a:ext cx="7751921" cy="1276826"/>
          </a:xfrm>
          <a:prstGeom prst="roundRect">
            <a:avLst>
              <a:gd name="adj" fmla="val 4252"/>
            </a:avLst>
          </a:prstGeom>
          <a:solidFill>
            <a:srgbClr val="27619E"/>
          </a:solidFill>
          <a:ln w="7620">
            <a:solidFill>
              <a:srgbClr val="264653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8" name="Shape 4"/>
          <p:cNvSpPr/>
          <p:nvPr/>
        </p:nvSpPr>
        <p:spPr>
          <a:xfrm>
            <a:off x="832842" y="1975842"/>
            <a:ext cx="387787" cy="387787"/>
          </a:xfrm>
          <a:prstGeom prst="roundRect">
            <a:avLst>
              <a:gd name="adj" fmla="val 23577597"/>
            </a:avLst>
          </a:prstGeom>
          <a:solidFill>
            <a:srgbClr val="26465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22" y="2060615"/>
            <a:ext cx="174427" cy="2181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2842" y="2492812"/>
            <a:ext cx="184392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Precio especial: €</a:t>
            </a:r>
            <a:r>
              <a:rPr lang="en-US" sz="1600" b="1" dirty="0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1,400 </a:t>
            </a:r>
            <a:r>
              <a:rPr lang="en-US" sz="700" b="1" dirty="0" err="1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iva</a:t>
            </a:r>
            <a:r>
              <a:rPr lang="en-US" sz="700" b="1" dirty="0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no </a:t>
            </a:r>
            <a:r>
              <a:rPr lang="en-US" sz="700" b="1" dirty="0" err="1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832842" y="2772251"/>
            <a:ext cx="747831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Valor </a:t>
            </a:r>
            <a:r>
              <a:rPr lang="en-US" sz="1200" dirty="0" err="1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estimado</a:t>
            </a:r>
            <a:r>
              <a:rPr lang="en-US" sz="1200" dirty="0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€2,000 </a:t>
            </a:r>
            <a:r>
              <a:rPr lang="en-US" sz="12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Descuento exclusivo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Shape 7"/>
          <p:cNvSpPr/>
          <p:nvPr/>
        </p:nvSpPr>
        <p:spPr>
          <a:xfrm>
            <a:off x="696039" y="3245048"/>
            <a:ext cx="7751921" cy="1276826"/>
          </a:xfrm>
          <a:prstGeom prst="roundRect">
            <a:avLst>
              <a:gd name="adj" fmla="val 4252"/>
            </a:avLst>
          </a:prstGeom>
          <a:solidFill>
            <a:srgbClr val="27619E"/>
          </a:solidFill>
          <a:ln w="7620">
            <a:solidFill>
              <a:srgbClr val="264653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832842" y="3381851"/>
            <a:ext cx="387787" cy="387787"/>
          </a:xfrm>
          <a:prstGeom prst="roundRect">
            <a:avLst>
              <a:gd name="adj" fmla="val 23577597"/>
            </a:avLst>
          </a:prstGeom>
          <a:solidFill>
            <a:srgbClr val="264653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22" y="3466624"/>
            <a:ext cx="174427" cy="21812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32842" y="3898820"/>
            <a:ext cx="4623741" cy="279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Gastos anuales: €</a:t>
            </a:r>
            <a:r>
              <a:rPr lang="en-US" sz="1600" b="1" dirty="0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72/</a:t>
            </a:r>
            <a:r>
              <a:rPr lang="en-US" sz="1600" b="1" dirty="0" err="1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año</a:t>
            </a:r>
            <a:r>
              <a:rPr lang="en-US" sz="1600" b="1" dirty="0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1200" b="1" i="1" dirty="0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(</a:t>
            </a:r>
            <a:r>
              <a:rPr lang="en-US" sz="1200" b="1" i="1" dirty="0" err="1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según</a:t>
            </a:r>
            <a:r>
              <a:rPr lang="en-US" sz="1200" b="1" i="1" dirty="0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1200" b="1" i="1" dirty="0" err="1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proveedor</a:t>
            </a:r>
            <a:r>
              <a:rPr lang="en-US" sz="1200" b="1" i="1" dirty="0" smtClean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)</a:t>
            </a:r>
            <a:endParaRPr lang="en-US" sz="1200" i="1" dirty="0">
              <a:solidFill>
                <a:schemeClr val="bg1"/>
              </a:solidFill>
            </a:endParaRPr>
          </a:p>
        </p:txBody>
      </p:sp>
      <p:sp>
        <p:nvSpPr>
          <p:cNvPr id="16" name="Text 10"/>
          <p:cNvSpPr/>
          <p:nvPr/>
        </p:nvSpPr>
        <p:spPr>
          <a:xfrm>
            <a:off x="832842" y="4178260"/>
            <a:ext cx="747831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 err="1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Gastos</a:t>
            </a:r>
            <a:r>
              <a:rPr lang="en-US" sz="1000" dirty="0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 de </a:t>
            </a:r>
            <a:r>
              <a:rPr lang="en-US" sz="1000" dirty="0" err="1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infraestructura</a:t>
            </a:r>
            <a:r>
              <a:rPr lang="en-US" sz="1000" dirty="0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informática</a:t>
            </a:r>
            <a:r>
              <a:rPr lang="en-US" sz="1000" dirty="0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 (</a:t>
            </a:r>
            <a:r>
              <a:rPr lang="en-US" sz="1000" dirty="0" err="1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Servidor</a:t>
            </a:r>
            <a:r>
              <a:rPr lang="en-US" sz="1000" dirty="0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Privado</a:t>
            </a:r>
            <a:r>
              <a:rPr lang="en-US" sz="1000" dirty="0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Dominio</a:t>
            </a:r>
            <a:r>
              <a:rPr lang="en-US" sz="1000" dirty="0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, etc…)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7" name="Shape 11"/>
          <p:cNvSpPr/>
          <p:nvPr/>
        </p:nvSpPr>
        <p:spPr>
          <a:xfrm>
            <a:off x="696039" y="4651058"/>
            <a:ext cx="7751921" cy="1276826"/>
          </a:xfrm>
          <a:prstGeom prst="roundRect">
            <a:avLst>
              <a:gd name="adj" fmla="val 4252"/>
            </a:avLst>
          </a:prstGeom>
          <a:solidFill>
            <a:srgbClr val="27619E"/>
          </a:solidFill>
          <a:ln w="7620">
            <a:solidFill>
              <a:srgbClr val="264653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832842" y="4787860"/>
            <a:ext cx="387787" cy="387787"/>
          </a:xfrm>
          <a:prstGeom prst="roundRect">
            <a:avLst>
              <a:gd name="adj" fmla="val 23577597"/>
            </a:avLst>
          </a:prstGeom>
          <a:solidFill>
            <a:srgbClr val="264653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522" y="4872633"/>
            <a:ext cx="174427" cy="21812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32842" y="5304830"/>
            <a:ext cx="1921907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Personalización incluida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 14"/>
          <p:cNvSpPr/>
          <p:nvPr/>
        </p:nvSpPr>
        <p:spPr>
          <a:xfrm>
            <a:off x="832842" y="5584269"/>
            <a:ext cx="747831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 coste extra - Adaptado 100% a ti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Shape 15"/>
          <p:cNvSpPr/>
          <p:nvPr/>
        </p:nvSpPr>
        <p:spPr>
          <a:xfrm>
            <a:off x="696039" y="6057067"/>
            <a:ext cx="7751921" cy="1276826"/>
          </a:xfrm>
          <a:prstGeom prst="roundRect">
            <a:avLst>
              <a:gd name="adj" fmla="val 4252"/>
            </a:avLst>
          </a:prstGeom>
          <a:solidFill>
            <a:srgbClr val="27619E"/>
          </a:solidFill>
          <a:ln w="7620">
            <a:solidFill>
              <a:srgbClr val="264653"/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832842" y="6193869"/>
            <a:ext cx="387787" cy="387787"/>
          </a:xfrm>
          <a:prstGeom prst="roundRect">
            <a:avLst>
              <a:gd name="adj" fmla="val 23577597"/>
            </a:avLst>
          </a:prstGeom>
          <a:solidFill>
            <a:srgbClr val="264653"/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522" y="6278642"/>
            <a:ext cx="174427" cy="218123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32842" y="6710839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Soporte directo</a:t>
            </a:r>
            <a:endParaRPr lang="en-US" sz="1250" dirty="0">
              <a:solidFill>
                <a:schemeClr val="bg1"/>
              </a:solidFill>
            </a:endParaRPr>
          </a:p>
        </p:txBody>
      </p:sp>
      <p:sp>
        <p:nvSpPr>
          <p:cNvPr id="26" name="Text 18"/>
          <p:cNvSpPr/>
          <p:nvPr/>
        </p:nvSpPr>
        <p:spPr>
          <a:xfrm>
            <a:off x="832842" y="6990278"/>
            <a:ext cx="747831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los desarrolladores - Atención personalizada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7" name="Text 19"/>
          <p:cNvSpPr/>
          <p:nvPr/>
        </p:nvSpPr>
        <p:spPr>
          <a:xfrm>
            <a:off x="696039" y="7479268"/>
            <a:ext cx="7751921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 </a:t>
            </a:r>
            <a:r>
              <a:rPr lang="en-US" sz="100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Facilidades</a:t>
            </a: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pago disponibles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285" y="820579"/>
            <a:ext cx="433351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 consulta del futuro te espera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6090285" y="1339215"/>
            <a:ext cx="7936230" cy="1666637"/>
          </a:xfrm>
          <a:prstGeom prst="roundRect">
            <a:avLst>
              <a:gd name="adj" fmla="val 28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97905" y="1346835"/>
            <a:ext cx="3960495" cy="825698"/>
          </a:xfrm>
          <a:prstGeom prst="roundRect">
            <a:avLst>
              <a:gd name="adj" fmla="val 5706"/>
            </a:avLst>
          </a:prstGeom>
          <a:solidFill>
            <a:srgbClr val="4783A0"/>
          </a:solidFill>
          <a:ln/>
        </p:spPr>
      </p:sp>
      <p:sp>
        <p:nvSpPr>
          <p:cNvPr id="6" name="Text 3"/>
          <p:cNvSpPr/>
          <p:nvPr/>
        </p:nvSpPr>
        <p:spPr>
          <a:xfrm>
            <a:off x="6210062" y="1458992"/>
            <a:ext cx="3840718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Coste 5 años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210062" y="1701522"/>
            <a:ext cx="3736181" cy="358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eHolo: €</a:t>
            </a:r>
            <a:r>
              <a:rPr lang="en-US" sz="120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3,715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</a:t>
            </a: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€1,758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0058400" y="1346835"/>
            <a:ext cx="3960495" cy="825698"/>
          </a:xfrm>
          <a:prstGeom prst="rect">
            <a:avLst/>
          </a:prstGeom>
          <a:solidFill>
            <a:srgbClr val="4783A0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1346835"/>
            <a:ext cx="15240" cy="825698"/>
          </a:xfrm>
          <a:prstGeom prst="roundRect">
            <a:avLst>
              <a:gd name="adj" fmla="val 309127"/>
            </a:avLst>
          </a:prstGeom>
          <a:solidFill>
            <a:srgbClr val="457879"/>
          </a:solidFill>
          <a:ln/>
        </p:spPr>
      </p:sp>
      <p:sp>
        <p:nvSpPr>
          <p:cNvPr id="10" name="Text 7"/>
          <p:cNvSpPr/>
          <p:nvPr/>
        </p:nvSpPr>
        <p:spPr>
          <a:xfrm>
            <a:off x="10170556" y="1458992"/>
            <a:ext cx="3736181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Limitaciones</a:t>
            </a:r>
          </a:p>
        </p:txBody>
      </p:sp>
      <p:sp>
        <p:nvSpPr>
          <p:cNvPr id="11" name="Text 8"/>
          <p:cNvSpPr/>
          <p:nvPr/>
        </p:nvSpPr>
        <p:spPr>
          <a:xfrm>
            <a:off x="10170557" y="1701522"/>
            <a:ext cx="3736181" cy="358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eHolo: </a:t>
            </a: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Muchas</a:t>
            </a:r>
            <a:endParaRPr lang="en-US" sz="1200" dirty="0" smtClean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</a:t>
            </a: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Ninguna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097905" y="2172533"/>
            <a:ext cx="7920990" cy="825698"/>
          </a:xfrm>
          <a:prstGeom prst="rect">
            <a:avLst/>
          </a:prstGeom>
          <a:solidFill>
            <a:srgbClr val="93BFD4"/>
          </a:solidFill>
          <a:ln/>
        </p:spPr>
      </p:sp>
      <p:sp>
        <p:nvSpPr>
          <p:cNvPr id="13" name="Shape 10"/>
          <p:cNvSpPr/>
          <p:nvPr/>
        </p:nvSpPr>
        <p:spPr>
          <a:xfrm>
            <a:off x="6097905" y="2172533"/>
            <a:ext cx="7920990" cy="15240"/>
          </a:xfrm>
          <a:prstGeom prst="roundRect">
            <a:avLst>
              <a:gd name="adj" fmla="val 309127"/>
            </a:avLst>
          </a:prstGeom>
          <a:solidFill>
            <a:srgbClr val="457879"/>
          </a:solidFill>
          <a:ln/>
        </p:spPr>
      </p:sp>
      <p:sp>
        <p:nvSpPr>
          <p:cNvPr id="14" name="Text 11"/>
          <p:cNvSpPr/>
          <p:nvPr/>
        </p:nvSpPr>
        <p:spPr>
          <a:xfrm>
            <a:off x="6210061" y="2285285"/>
            <a:ext cx="7808833" cy="189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</a:t>
            </a:r>
          </a:p>
        </p:txBody>
      </p:sp>
      <p:sp>
        <p:nvSpPr>
          <p:cNvPr id="15" name="Text 12"/>
          <p:cNvSpPr/>
          <p:nvPr/>
        </p:nvSpPr>
        <p:spPr>
          <a:xfrm>
            <a:off x="6210062" y="2527221"/>
            <a:ext cx="7696676" cy="358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eHolo: </a:t>
            </a: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Dependencia</a:t>
            </a:r>
            <a:endParaRPr lang="en-US" sz="1200" dirty="0" smtClean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</a:t>
            </a: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Libertad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090285" y="3131939"/>
            <a:ext cx="489419" cy="15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6090285" y="3307199"/>
            <a:ext cx="7936230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6090285" y="3393758"/>
            <a:ext cx="1402080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 err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Precio</a:t>
            </a:r>
            <a:r>
              <a:rPr lang="en-US" sz="1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especial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090285" y="3636288"/>
            <a:ext cx="793623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garantizamos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descuento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tan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generoso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motive de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primera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!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6090285" y="4154805"/>
            <a:ext cx="489419" cy="15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2</a:t>
            </a:r>
            <a:endParaRPr lang="en-US" dirty="0"/>
          </a:p>
        </p:txBody>
      </p:sp>
      <p:sp>
        <p:nvSpPr>
          <p:cNvPr id="21" name="Shape 18"/>
          <p:cNvSpPr/>
          <p:nvPr/>
        </p:nvSpPr>
        <p:spPr>
          <a:xfrm>
            <a:off x="6090285" y="4330065"/>
            <a:ext cx="7936230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19"/>
          <p:cNvSpPr/>
          <p:nvPr/>
        </p:nvSpPr>
        <p:spPr>
          <a:xfrm>
            <a:off x="6090285" y="4416623"/>
            <a:ext cx="1985486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Definimos personalizaciones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090285" y="4659154"/>
            <a:ext cx="793623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4-6 semanas desarrollo a tu medida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6090285" y="5168146"/>
            <a:ext cx="489419" cy="15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3</a:t>
            </a: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6090285" y="5343406"/>
            <a:ext cx="7936230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3"/>
          <p:cNvSpPr/>
          <p:nvPr/>
        </p:nvSpPr>
        <p:spPr>
          <a:xfrm>
            <a:off x="6090285" y="5429964"/>
            <a:ext cx="1402080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Migración de datos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6090285" y="5672495"/>
            <a:ext cx="793623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 ayudamos con toda la transferencia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6090285" y="6171962"/>
            <a:ext cx="489419" cy="15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4</a:t>
            </a:r>
            <a:endParaRPr lang="en-US" dirty="0"/>
          </a:p>
        </p:txBody>
      </p:sp>
      <p:sp>
        <p:nvSpPr>
          <p:cNvPr id="29" name="Shape 26"/>
          <p:cNvSpPr/>
          <p:nvPr/>
        </p:nvSpPr>
        <p:spPr>
          <a:xfrm>
            <a:off x="6090285" y="6347222"/>
            <a:ext cx="7936230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0" name="Text 27"/>
          <p:cNvSpPr/>
          <p:nvPr/>
        </p:nvSpPr>
        <p:spPr>
          <a:xfrm>
            <a:off x="6090285" y="6433780"/>
            <a:ext cx="1402080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Formación incluida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6090285" y="6676311"/>
            <a:ext cx="793623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Hasta que domines completamente el sistema</a:t>
            </a: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6310551" y="7058226"/>
            <a:ext cx="7495580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¿Seguimos con el proceso?</a:t>
            </a:r>
            <a:endParaRPr lang="en-US" sz="44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2642574" y="7682948"/>
            <a:ext cx="1888435" cy="467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1026" name="Picture 2" descr="https://imgproxy.gamma.app/resize/quality:80/resizing_type:fit/width:1200/https:/cdn.gamma.app/o4nu8uod9x59t15/generated-images/SROuZCUqQHVGOBMG54x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399" y="1"/>
            <a:ext cx="640079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593</Words>
  <Application>Microsoft Office PowerPoint</Application>
  <PresentationFormat>Personalizado</PresentationFormat>
  <Paragraphs>119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Inter</vt:lpstr>
      <vt:lpstr>Inter Bold</vt:lpstr>
      <vt:lpstr>Inter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David Guerrero</cp:lastModifiedBy>
  <cp:revision>9</cp:revision>
  <dcterms:created xsi:type="dcterms:W3CDTF">2025-09-03T15:18:29Z</dcterms:created>
  <dcterms:modified xsi:type="dcterms:W3CDTF">2025-09-05T06:09:38Z</dcterms:modified>
</cp:coreProperties>
</file>